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1" r:id="rId5"/>
    <p:sldId id="262" r:id="rId6"/>
    <p:sldId id="263" r:id="rId7"/>
    <p:sldId id="264" r:id="rId8"/>
    <p:sldId id="265" r:id="rId9"/>
    <p:sldId id="266" r:id="rId10"/>
    <p:sldId id="267" r:id="rId11"/>
    <p:sldId id="268" r:id="rId12"/>
    <p:sldId id="271" r:id="rId13"/>
    <p:sldId id="269" r:id="rId14"/>
    <p:sldId id="270"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0"/>
  </p:normalViewPr>
  <p:slideViewPr>
    <p:cSldViewPr>
      <p:cViewPr varScale="1">
        <p:scale>
          <a:sx n="86" d="100"/>
          <a:sy n="86" d="100"/>
        </p:scale>
        <p:origin x="-14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7" name="Prostokąt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2362200" y="4038600"/>
            <a:ext cx="6477000" cy="1828800"/>
          </a:xfrm>
        </p:spPr>
        <p:txBody>
          <a:bodyPr anchor="b"/>
          <a:lstStyle>
            <a:lvl1pPr>
              <a:defRPr cap="all" baseline="0"/>
            </a:lvl1pPr>
          </a:lstStyle>
          <a:p>
            <a:r>
              <a:rPr kumimoji="0" lang="pl-PL" smtClean="0"/>
              <a:t>Kliknij, aby edytować styl</a:t>
            </a:r>
            <a:endParaRPr kumimoji="0" lang="en-US"/>
          </a:p>
        </p:txBody>
      </p:sp>
      <p:sp>
        <p:nvSpPr>
          <p:cNvPr id="9" name="Podtytu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5110704-1FAF-430F-B067-DED5672EB176}" type="datetimeFigureOut">
              <a:rPr lang="pl-PL" smtClean="0"/>
              <a:t>2014-09-04</a:t>
            </a:fld>
            <a:endParaRPr lang="pl-PL"/>
          </a:p>
        </p:txBody>
      </p:sp>
      <p:sp>
        <p:nvSpPr>
          <p:cNvPr id="17" name="Symbol zastępczy stopki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l-PL"/>
          </a:p>
        </p:txBody>
      </p:sp>
      <p:sp>
        <p:nvSpPr>
          <p:cNvPr id="29" name="Symbol zastępczy numeru slajdu 28"/>
          <p:cNvSpPr>
            <a:spLocks noGrp="1"/>
          </p:cNvSpPr>
          <p:nvPr>
            <p:ph type="sldNum" sz="quarter" idx="12"/>
          </p:nvPr>
        </p:nvSpPr>
        <p:spPr>
          <a:xfrm>
            <a:off x="8001000" y="228600"/>
            <a:ext cx="838200" cy="381000"/>
          </a:xfrm>
        </p:spPr>
        <p:txBody>
          <a:bodyPr/>
          <a:lstStyle>
            <a:lvl1pPr>
              <a:defRPr>
                <a:solidFill>
                  <a:schemeClr val="tx2"/>
                </a:solidFill>
              </a:defRPr>
            </a:lvl1pPr>
          </a:lstStyle>
          <a:p>
            <a:fld id="{BC35458B-EC86-4364-9872-F8855AC85D72}"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5110704-1FAF-430F-B067-DED5672EB176}" type="datetimeFigureOut">
              <a:rPr lang="pl-PL" smtClean="0"/>
              <a:t>2014-09-04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35458B-EC86-4364-9872-F8855AC85D7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1"/>
      </p:bgRef>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609600"/>
            <a:ext cx="2057400" cy="55165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09600"/>
            <a:ext cx="5562600" cy="5516564"/>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6553200" y="6248402"/>
            <a:ext cx="2209800" cy="365125"/>
          </a:xfrm>
        </p:spPr>
        <p:txBody>
          <a:bodyPr/>
          <a:lstStyle/>
          <a:p>
            <a:fld id="{55110704-1FAF-430F-B067-DED5672EB176}" type="datetimeFigureOut">
              <a:rPr lang="pl-PL" smtClean="0"/>
              <a:t>2014-09-04</a:t>
            </a:fld>
            <a:endParaRPr lang="pl-PL"/>
          </a:p>
        </p:txBody>
      </p:sp>
      <p:sp>
        <p:nvSpPr>
          <p:cNvPr id="5" name="Symbol zastępczy stopki 4"/>
          <p:cNvSpPr>
            <a:spLocks noGrp="1"/>
          </p:cNvSpPr>
          <p:nvPr>
            <p:ph type="ftr" sz="quarter" idx="11"/>
          </p:nvPr>
        </p:nvSpPr>
        <p:spPr>
          <a:xfrm>
            <a:off x="457201" y="6248207"/>
            <a:ext cx="5573483" cy="365125"/>
          </a:xfrm>
        </p:spPr>
        <p:txBody>
          <a:bodyPr/>
          <a:lstStyle/>
          <a:p>
            <a:endParaRPr lang="pl-PL"/>
          </a:p>
        </p:txBody>
      </p:sp>
      <p:sp>
        <p:nvSpPr>
          <p:cNvPr id="7" name="Prostokąt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numeru slajdu 5"/>
          <p:cNvSpPr>
            <a:spLocks noGrp="1"/>
          </p:cNvSpPr>
          <p:nvPr>
            <p:ph type="sldNum" sz="quarter" idx="12"/>
          </p:nvPr>
        </p:nvSpPr>
        <p:spPr>
          <a:xfrm rot="5400000">
            <a:off x="5989638" y="144462"/>
            <a:ext cx="533400" cy="244476"/>
          </a:xfrm>
        </p:spPr>
        <p:txBody>
          <a:bodyPr/>
          <a:lstStyle/>
          <a:p>
            <a:fld id="{BC35458B-EC86-4364-9872-F8855AC85D72}"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12648" y="228600"/>
            <a:ext cx="8153400" cy="990600"/>
          </a:xfrm>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55110704-1FAF-430F-B067-DED5672EB176}" type="datetimeFigureOut">
              <a:rPr lang="pl-PL" smtClean="0"/>
              <a:t>2014-09-04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lvl1pPr>
              <a:defRPr>
                <a:solidFill>
                  <a:srgbClr val="FFFFFF"/>
                </a:solidFill>
              </a:defRPr>
            </a:lvl1pPr>
          </a:lstStyle>
          <a:p>
            <a:fld id="{BC35458B-EC86-4364-9872-F8855AC85D72}" type="slidenum">
              <a:rPr lang="pl-PL" smtClean="0"/>
              <a:t>‹#›</a:t>
            </a:fld>
            <a:endParaRPr lang="pl-PL"/>
          </a:p>
        </p:txBody>
      </p:sp>
      <p:sp>
        <p:nvSpPr>
          <p:cNvPr id="8" name="Symbol zastępczy zawartości 7"/>
          <p:cNvSpPr>
            <a:spLocks noGrp="1"/>
          </p:cNvSpPr>
          <p:nvPr>
            <p:ph sz="quarter" idx="1"/>
          </p:nvPr>
        </p:nvSpPr>
        <p:spPr>
          <a:xfrm>
            <a:off x="612648" y="1600200"/>
            <a:ext cx="8153400" cy="44958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7" name="Prostokąt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55110704-1FAF-430F-B067-DED5672EB176}" type="datetimeFigureOut">
              <a:rPr lang="pl-PL" smtClean="0"/>
              <a:t>2014-09-04</a:t>
            </a:fld>
            <a:endParaRPr lang="pl-PL"/>
          </a:p>
        </p:txBody>
      </p:sp>
      <p:sp>
        <p:nvSpPr>
          <p:cNvPr id="13" name="Symbol zastępczy numeru slajd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C35458B-EC86-4364-9872-F8855AC85D72}" type="slidenum">
              <a:rPr lang="pl-PL" smtClean="0"/>
              <a:t>‹#›</a:t>
            </a:fld>
            <a:endParaRPr lang="pl-PL"/>
          </a:p>
        </p:txBody>
      </p:sp>
      <p:sp>
        <p:nvSpPr>
          <p:cNvPr id="14" name="Symbol zastępczy stopki 13"/>
          <p:cNvSpPr>
            <a:spLocks noGrp="1"/>
          </p:cNvSpPr>
          <p:nvPr>
            <p:ph type="ftr" sz="quarter" idx="12"/>
          </p:nvPr>
        </p:nvSpPr>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9" name="Symbol zastępczy zawartości 8"/>
          <p:cNvSpPr>
            <a:spLocks noGrp="1"/>
          </p:cNvSpPr>
          <p:nvPr>
            <p:ph sz="quarter" idx="1"/>
          </p:nvPr>
        </p:nvSpPr>
        <p:spPr>
          <a:xfrm>
            <a:off x="609600"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844901"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8" name="Symbol zastępczy daty 7"/>
          <p:cNvSpPr>
            <a:spLocks noGrp="1"/>
          </p:cNvSpPr>
          <p:nvPr>
            <p:ph type="dt" sz="half" idx="15"/>
          </p:nvPr>
        </p:nvSpPr>
        <p:spPr/>
        <p:txBody>
          <a:bodyPr rtlCol="0"/>
          <a:lstStyle/>
          <a:p>
            <a:fld id="{55110704-1FAF-430F-B067-DED5672EB176}" type="datetimeFigureOut">
              <a:rPr lang="pl-PL" smtClean="0"/>
              <a:t>2014-09-04</a:t>
            </a:fld>
            <a:endParaRPr lang="pl-PL"/>
          </a:p>
        </p:txBody>
      </p:sp>
      <p:sp>
        <p:nvSpPr>
          <p:cNvPr id="10" name="Symbol zastępczy numeru slajdu 9"/>
          <p:cNvSpPr>
            <a:spLocks noGrp="1"/>
          </p:cNvSpPr>
          <p:nvPr>
            <p:ph type="sldNum" sz="quarter" idx="16"/>
          </p:nvPr>
        </p:nvSpPr>
        <p:spPr/>
        <p:txBody>
          <a:bodyPr rtlCol="0"/>
          <a:lstStyle/>
          <a:p>
            <a:fld id="{BC35458B-EC86-4364-9872-F8855AC85D72}" type="slidenum">
              <a:rPr lang="pl-PL" smtClean="0"/>
              <a:t>‹#›</a:t>
            </a:fld>
            <a:endParaRPr lang="pl-PL"/>
          </a:p>
        </p:txBody>
      </p:sp>
      <p:sp>
        <p:nvSpPr>
          <p:cNvPr id="12" name="Symbol zastępczy stopki 11"/>
          <p:cNvSpPr>
            <a:spLocks noGrp="1"/>
          </p:cNvSpPr>
          <p:nvPr>
            <p:ph type="ftr" sz="quarter" idx="17"/>
          </p:nvPr>
        </p:nvSpPr>
        <p:spPr/>
        <p:txBody>
          <a:bodyPr rtlCol="0"/>
          <a:lstStyle/>
          <a:p>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33400" y="273050"/>
            <a:ext cx="8153400" cy="869950"/>
          </a:xfrm>
        </p:spPr>
        <p:txBody>
          <a:bodyPr anchor="ctr"/>
          <a:lstStyle>
            <a:lvl1pPr>
              <a:defRPr/>
            </a:lvl1pPr>
          </a:lstStyle>
          <a:p>
            <a:r>
              <a:rPr kumimoji="0" lang="pl-PL" smtClean="0"/>
              <a:t>Kliknij, aby edytować styl</a:t>
            </a:r>
            <a:endParaRPr kumimoji="0" lang="en-US"/>
          </a:p>
        </p:txBody>
      </p:sp>
      <p:sp>
        <p:nvSpPr>
          <p:cNvPr id="11" name="Symbol zastępczy zawartości 10"/>
          <p:cNvSpPr>
            <a:spLocks noGrp="1"/>
          </p:cNvSpPr>
          <p:nvPr>
            <p:ph sz="quarter" idx="2"/>
          </p:nvPr>
        </p:nvSpPr>
        <p:spPr>
          <a:xfrm>
            <a:off x="609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800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5"/>
          </p:nvPr>
        </p:nvSpPr>
        <p:spPr/>
        <p:txBody>
          <a:bodyPr rtlCol="0"/>
          <a:lstStyle/>
          <a:p>
            <a:fld id="{55110704-1FAF-430F-B067-DED5672EB176}" type="datetimeFigureOut">
              <a:rPr lang="pl-PL" smtClean="0"/>
              <a:t>2014-09-04</a:t>
            </a:fld>
            <a:endParaRPr lang="pl-PL"/>
          </a:p>
        </p:txBody>
      </p:sp>
      <p:sp>
        <p:nvSpPr>
          <p:cNvPr id="12" name="Symbol zastępczy numeru slajdu 11"/>
          <p:cNvSpPr>
            <a:spLocks noGrp="1"/>
          </p:cNvSpPr>
          <p:nvPr>
            <p:ph type="sldNum" sz="quarter" idx="16"/>
          </p:nvPr>
        </p:nvSpPr>
        <p:spPr/>
        <p:txBody>
          <a:bodyPr rtlCol="0"/>
          <a:lstStyle/>
          <a:p>
            <a:fld id="{BC35458B-EC86-4364-9872-F8855AC85D72}" type="slidenum">
              <a:rPr lang="pl-PL" smtClean="0"/>
              <a:t>‹#›</a:t>
            </a:fld>
            <a:endParaRPr lang="pl-PL"/>
          </a:p>
        </p:txBody>
      </p:sp>
      <p:sp>
        <p:nvSpPr>
          <p:cNvPr id="14" name="Symbol zastępczy stopki 13"/>
          <p:cNvSpPr>
            <a:spLocks noGrp="1"/>
          </p:cNvSpPr>
          <p:nvPr>
            <p:ph type="ftr" sz="quarter" idx="17"/>
          </p:nvPr>
        </p:nvSpPr>
        <p:spPr/>
        <p:txBody>
          <a:bodyPr rtlCol="0"/>
          <a:lstStyle/>
          <a:p>
            <a:endParaRPr lang="pl-PL"/>
          </a:p>
        </p:txBody>
      </p:sp>
      <p:sp>
        <p:nvSpPr>
          <p:cNvPr id="16" name="Symbol zastępczy teks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5" name="Symbol zastępczy teks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55110704-1FAF-430F-B067-DED5672EB176}" type="datetimeFigureOut">
              <a:rPr lang="pl-PL" smtClean="0"/>
              <a:t>2014-09-04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lvl1pPr>
              <a:defRPr>
                <a:solidFill>
                  <a:srgbClr val="FFFFFF"/>
                </a:solidFill>
              </a:defRPr>
            </a:lvl1pPr>
          </a:lstStyle>
          <a:p>
            <a:fld id="{BC35458B-EC86-4364-9872-F8855AC85D7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5110704-1FAF-430F-B067-DED5672EB176}" type="datetimeFigureOut">
              <a:rPr lang="pl-PL" smtClean="0"/>
              <a:t>2014-09-04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0" y="6248400"/>
            <a:ext cx="533400" cy="381000"/>
          </a:xfrm>
        </p:spPr>
        <p:txBody>
          <a:bodyPr/>
          <a:lstStyle>
            <a:lvl1pPr>
              <a:defRPr>
                <a:solidFill>
                  <a:schemeClr val="tx2"/>
                </a:solidFill>
              </a:defRPr>
            </a:lvl1pPr>
          </a:lstStyle>
          <a:p>
            <a:fld id="{BC35458B-EC86-4364-9872-F8855AC85D7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8077200" cy="869950"/>
          </a:xfrm>
        </p:spPr>
        <p:txBody>
          <a:bodyPr anchor="ctr"/>
          <a:lstStyle>
            <a:lvl1pPr algn="l">
              <a:buNone/>
              <a:defRPr sz="4400" b="0"/>
            </a:lvl1p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55110704-1FAF-430F-B067-DED5672EB176}" type="datetimeFigureOut">
              <a:rPr lang="pl-PL" smtClean="0"/>
              <a:t>2014-09-04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lvl1pPr>
              <a:defRPr>
                <a:solidFill>
                  <a:srgbClr val="FFFFFF"/>
                </a:solidFill>
              </a:defRPr>
            </a:lvl1pPr>
          </a:lstStyle>
          <a:p>
            <a:fld id="{BC35458B-EC86-4364-9872-F8855AC85D72}" type="slidenum">
              <a:rPr lang="pl-PL" smtClean="0"/>
              <a:t>‹#›</a:t>
            </a:fld>
            <a:endParaRPr lang="pl-PL"/>
          </a:p>
        </p:txBody>
      </p:sp>
      <p:sp>
        <p:nvSpPr>
          <p:cNvPr id="3" name="Symbol zastępczy teks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9" name="Symbol zastępczy zawartości 8"/>
          <p:cNvSpPr>
            <a:spLocks noGrp="1"/>
          </p:cNvSpPr>
          <p:nvPr>
            <p:ph sz="quarter" idx="1"/>
          </p:nvPr>
        </p:nvSpPr>
        <p:spPr>
          <a:xfrm>
            <a:off x="2362200" y="1752600"/>
            <a:ext cx="6400800" cy="4419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3">
        <a:schemeClr val="bg2"/>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8" name="Prostokąt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l-PL" smtClean="0"/>
              <a:t>Kliknij, aby edytować styl</a:t>
            </a:r>
            <a:endParaRPr kumimoji="0" lang="en-US"/>
          </a:p>
        </p:txBody>
      </p:sp>
      <p:sp>
        <p:nvSpPr>
          <p:cNvPr id="11" name="Prostokąt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daty 11"/>
          <p:cNvSpPr>
            <a:spLocks noGrp="1"/>
          </p:cNvSpPr>
          <p:nvPr>
            <p:ph type="dt" sz="half" idx="10"/>
          </p:nvPr>
        </p:nvSpPr>
        <p:spPr>
          <a:xfrm>
            <a:off x="6248400" y="6248400"/>
            <a:ext cx="2667000" cy="365125"/>
          </a:xfrm>
        </p:spPr>
        <p:txBody>
          <a:bodyPr rtlCol="0"/>
          <a:lstStyle/>
          <a:p>
            <a:fld id="{55110704-1FAF-430F-B067-DED5672EB176}" type="datetimeFigureOut">
              <a:rPr lang="pl-PL" smtClean="0"/>
              <a:t>2014-09-04</a:t>
            </a:fld>
            <a:endParaRPr lang="pl-PL"/>
          </a:p>
        </p:txBody>
      </p:sp>
      <p:sp>
        <p:nvSpPr>
          <p:cNvPr id="13" name="Symbol zastępczy numeru slajdu 12"/>
          <p:cNvSpPr>
            <a:spLocks noGrp="1"/>
          </p:cNvSpPr>
          <p:nvPr>
            <p:ph type="sldNum" sz="quarter" idx="11"/>
          </p:nvPr>
        </p:nvSpPr>
        <p:spPr>
          <a:xfrm>
            <a:off x="0" y="4667249"/>
            <a:ext cx="1447800" cy="663578"/>
          </a:xfrm>
        </p:spPr>
        <p:txBody>
          <a:bodyPr rtlCol="0"/>
          <a:lstStyle>
            <a:lvl1pPr>
              <a:defRPr sz="2800"/>
            </a:lvl1pPr>
          </a:lstStyle>
          <a:p>
            <a:fld id="{BC35458B-EC86-4364-9872-F8855AC85D72}" type="slidenum">
              <a:rPr lang="pl-PL" smtClean="0"/>
              <a:t>‹#›</a:t>
            </a:fld>
            <a:endParaRPr lang="pl-PL"/>
          </a:p>
        </p:txBody>
      </p:sp>
      <p:sp>
        <p:nvSpPr>
          <p:cNvPr id="14" name="Symbol zastępczy stopki 13"/>
          <p:cNvSpPr>
            <a:spLocks noGrp="1"/>
          </p:cNvSpPr>
          <p:nvPr>
            <p:ph type="ftr" sz="quarter" idx="12"/>
          </p:nvPr>
        </p:nvSpPr>
        <p:spPr>
          <a:xfrm>
            <a:off x="1600200" y="6248206"/>
            <a:ext cx="4572000" cy="365125"/>
          </a:xfrm>
        </p:spPr>
        <p:txBody>
          <a:bodyPr rtlCol="0"/>
          <a:lstStyle/>
          <a:p>
            <a:endParaRPr lang="pl-PL"/>
          </a:p>
        </p:txBody>
      </p:sp>
      <p:sp>
        <p:nvSpPr>
          <p:cNvPr id="3" name="Symbol zastępczy obraz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l-PL" smtClean="0"/>
              <a:t>Kliknij ikonę, aby dodać obraz</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28600"/>
            <a:ext cx="8153400" cy="9906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5110704-1FAF-430F-B067-DED5672EB176}" type="datetimeFigureOut">
              <a:rPr lang="pl-PL" smtClean="0"/>
              <a:t>2014-09-04</a:t>
            </a:fld>
            <a:endParaRPr lang="pl-PL"/>
          </a:p>
        </p:txBody>
      </p:sp>
      <p:sp>
        <p:nvSpPr>
          <p:cNvPr id="3" name="Symbol zastępczy stopki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l-PL"/>
          </a:p>
        </p:txBody>
      </p:sp>
      <p:sp>
        <p:nvSpPr>
          <p:cNvPr id="7" name="Prostokąt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C35458B-EC86-4364-9872-F8855AC85D72}"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Kampania wrześniowa</a:t>
            </a:r>
            <a:br>
              <a:rPr lang="pl-PL" dirty="0" smtClean="0"/>
            </a:br>
            <a:r>
              <a:rPr lang="pl-PL" dirty="0" smtClean="0"/>
              <a:t> </a:t>
            </a:r>
            <a:r>
              <a:rPr lang="pl-PL" dirty="0" smtClean="0"/>
              <a:t>               1939</a:t>
            </a:r>
            <a:endParaRPr lang="pl-PL" dirty="0"/>
          </a:p>
        </p:txBody>
      </p:sp>
      <p:sp>
        <p:nvSpPr>
          <p:cNvPr id="3" name="Podtytuł 2"/>
          <p:cNvSpPr>
            <a:spLocks noGrp="1"/>
          </p:cNvSpPr>
          <p:nvPr>
            <p:ph type="subTitle" idx="1"/>
          </p:nvPr>
        </p:nvSpPr>
        <p:spPr/>
        <p:txBody>
          <a:bodyPr/>
          <a:lstStyle/>
          <a:p>
            <a:r>
              <a:rPr lang="pl-PL" dirty="0" smtClean="0"/>
              <a:t>Filip Michalski </a:t>
            </a:r>
            <a:endParaRPr lang="pl-PL"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88640"/>
            <a:ext cx="8077200" cy="869950"/>
          </a:xfrm>
        </p:spPr>
        <p:txBody>
          <a:bodyPr/>
          <a:lstStyle/>
          <a:p>
            <a:r>
              <a:rPr lang="pl-PL" b="1" dirty="0" smtClean="0"/>
              <a:t>Obrona </a:t>
            </a:r>
            <a:r>
              <a:rPr lang="pl-PL" b="1" dirty="0" smtClean="0"/>
              <a:t>twierdzy </a:t>
            </a:r>
            <a:r>
              <a:rPr lang="pl-PL" b="1" dirty="0" smtClean="0"/>
              <a:t>Modlin</a:t>
            </a:r>
            <a:endParaRPr lang="pl-PL" dirty="0"/>
          </a:p>
        </p:txBody>
      </p:sp>
      <p:sp>
        <p:nvSpPr>
          <p:cNvPr id="3" name="Symbol zastępczy tekstu 2"/>
          <p:cNvSpPr>
            <a:spLocks noGrp="1"/>
          </p:cNvSpPr>
          <p:nvPr>
            <p:ph type="body" idx="2"/>
          </p:nvPr>
        </p:nvSpPr>
        <p:spPr/>
        <p:txBody>
          <a:bodyPr/>
          <a:lstStyle/>
          <a:p>
            <a:r>
              <a:rPr lang="pl-PL" b="1" dirty="0" smtClean="0"/>
              <a:t>14-29.09.1939 roku</a:t>
            </a:r>
            <a:r>
              <a:rPr lang="pl-PL" dirty="0" smtClean="0"/>
              <a:t> </a:t>
            </a:r>
            <a:endParaRPr lang="pl-PL" dirty="0"/>
          </a:p>
        </p:txBody>
      </p:sp>
      <p:sp>
        <p:nvSpPr>
          <p:cNvPr id="4" name="Symbol zastępczy zawartości 3"/>
          <p:cNvSpPr>
            <a:spLocks noGrp="1"/>
          </p:cNvSpPr>
          <p:nvPr>
            <p:ph sz="quarter" idx="1"/>
          </p:nvPr>
        </p:nvSpPr>
        <p:spPr/>
        <p:txBody>
          <a:bodyPr/>
          <a:lstStyle/>
          <a:p>
            <a:pPr>
              <a:buNone/>
            </a:pPr>
            <a:r>
              <a:rPr lang="pl-PL" b="1" dirty="0" smtClean="0"/>
              <a:t> </a:t>
            </a:r>
            <a:r>
              <a:rPr lang="pl-PL" b="1" dirty="0" smtClean="0"/>
              <a:t>   </a:t>
            </a:r>
            <a:r>
              <a:rPr lang="pl-PL" dirty="0" smtClean="0"/>
              <a:t>Polskimi </a:t>
            </a:r>
            <a:r>
              <a:rPr lang="pl-PL" dirty="0" smtClean="0"/>
              <a:t>wojskami dowodził gen. Wiktor </a:t>
            </a:r>
            <a:r>
              <a:rPr lang="pl-PL" dirty="0" err="1" smtClean="0"/>
              <a:t>Thomm</a:t>
            </a:r>
            <a:r>
              <a:rPr lang="pl-PL" dirty="0" smtClean="0"/>
              <a:t>. Zdobycie twierdzy przez wojska niemieckie (dowódca Adolf Strauss i Hermann </a:t>
            </a:r>
            <a:r>
              <a:rPr lang="pl-PL" dirty="0" err="1" smtClean="0"/>
              <a:t>Hoth</a:t>
            </a:r>
            <a:r>
              <a:rPr lang="pl-PL" dirty="0" smtClean="0"/>
              <a:t>) zostało spowodowane brakiem amunicji, żywności i wody oraz wyczerpania polskiej załogi Twierdzy Modlin. </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Inwazja Armii Czerwonej</a:t>
            </a:r>
            <a:endParaRPr lang="pl-PL" dirty="0"/>
          </a:p>
        </p:txBody>
      </p:sp>
      <p:sp>
        <p:nvSpPr>
          <p:cNvPr id="3" name="Symbol zastępczy tekstu 2"/>
          <p:cNvSpPr>
            <a:spLocks noGrp="1"/>
          </p:cNvSpPr>
          <p:nvPr>
            <p:ph type="body" idx="2"/>
          </p:nvPr>
        </p:nvSpPr>
        <p:spPr/>
        <p:txBody>
          <a:bodyPr/>
          <a:lstStyle/>
          <a:p>
            <a:r>
              <a:rPr lang="pl-PL" dirty="0" smtClean="0"/>
              <a:t>17.9.1939</a:t>
            </a:r>
            <a:endParaRPr lang="pl-PL" dirty="0"/>
          </a:p>
        </p:txBody>
      </p:sp>
      <p:sp>
        <p:nvSpPr>
          <p:cNvPr id="4" name="Symbol zastępczy zawartości 3"/>
          <p:cNvSpPr>
            <a:spLocks noGrp="1"/>
          </p:cNvSpPr>
          <p:nvPr>
            <p:ph sz="quarter" idx="1"/>
          </p:nvPr>
        </p:nvSpPr>
        <p:spPr/>
        <p:txBody>
          <a:bodyPr>
            <a:normAutofit fontScale="92500"/>
          </a:bodyPr>
          <a:lstStyle/>
          <a:p>
            <a:r>
              <a:rPr lang="pl-PL" dirty="0" smtClean="0"/>
              <a:t> Rosyjskie wojska zaatakowały Polskę na mocy tajnego protokołu do paktu Ribbentrop-Mołotow. Polski rząd opuścił granice po otrzymaniu </a:t>
            </a:r>
            <a:r>
              <a:rPr lang="pl-PL" dirty="0" smtClean="0"/>
              <a:t>wiadomości	</a:t>
            </a:r>
            <a:r>
              <a:rPr lang="pl-PL" dirty="0" smtClean="0"/>
              <a:t> o wkroczeniu Armii Czerwonej. Prezydent Ignacy Mościcki w orędziu do narodu wyraźnie określił działania sowieckie jako akt agresji. Plan inwazji opracował szef Sztabu Generalnego Armii Czerwonej </a:t>
            </a:r>
            <a:r>
              <a:rPr lang="pl-PL" dirty="0" err="1" smtClean="0"/>
              <a:t>komandarm</a:t>
            </a:r>
            <a:r>
              <a:rPr lang="pl-PL" dirty="0" smtClean="0"/>
              <a:t> Borys Szaposznikow. </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             </a:t>
            </a:r>
            <a:endParaRPr lang="pl-PL" dirty="0"/>
          </a:p>
        </p:txBody>
      </p:sp>
      <p:sp>
        <p:nvSpPr>
          <p:cNvPr id="3" name="Symbol zastępczy tekstu 2"/>
          <p:cNvSpPr>
            <a:spLocks noGrp="1"/>
          </p:cNvSpPr>
          <p:nvPr>
            <p:ph type="body" idx="2"/>
          </p:nvPr>
        </p:nvSpPr>
        <p:spPr/>
        <p:txBody>
          <a:bodyPr/>
          <a:lstStyle/>
          <a:p>
            <a:r>
              <a:rPr lang="pl-PL" dirty="0" smtClean="0"/>
              <a:t>STALIN</a:t>
            </a:r>
            <a:endParaRPr lang="pl-PL" dirty="0"/>
          </a:p>
        </p:txBody>
      </p:sp>
      <p:pic>
        <p:nvPicPr>
          <p:cNvPr id="5" name="Symbol zastępczy zawartości 4" descr="stalin2.jpg"/>
          <p:cNvPicPr>
            <a:picLocks noGrp="1" noChangeAspect="1"/>
          </p:cNvPicPr>
          <p:nvPr>
            <p:ph sz="quarter" idx="1"/>
          </p:nvPr>
        </p:nvPicPr>
        <p:blipFill>
          <a:blip r:embed="rId2" cstate="print"/>
          <a:stretch>
            <a:fillRect/>
          </a:stretch>
        </p:blipFill>
        <p:spPr>
          <a:xfrm>
            <a:off x="3824963" y="1752600"/>
            <a:ext cx="3475274" cy="4419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Bitwa pod Kockiem</a:t>
            </a:r>
            <a:endParaRPr lang="pl-PL" dirty="0"/>
          </a:p>
        </p:txBody>
      </p:sp>
      <p:sp>
        <p:nvSpPr>
          <p:cNvPr id="3" name="Symbol zastępczy tekstu 2"/>
          <p:cNvSpPr>
            <a:spLocks noGrp="1"/>
          </p:cNvSpPr>
          <p:nvPr>
            <p:ph type="body" idx="2"/>
          </p:nvPr>
        </p:nvSpPr>
        <p:spPr/>
        <p:txBody>
          <a:bodyPr/>
          <a:lstStyle/>
          <a:p>
            <a:r>
              <a:rPr lang="pl-PL" b="1" dirty="0" smtClean="0"/>
              <a:t>2-5.10.1939 roku</a:t>
            </a:r>
            <a:r>
              <a:rPr lang="pl-PL" dirty="0" smtClean="0"/>
              <a:t> </a:t>
            </a:r>
            <a:endParaRPr lang="pl-PL" dirty="0"/>
          </a:p>
        </p:txBody>
      </p:sp>
      <p:sp>
        <p:nvSpPr>
          <p:cNvPr id="4" name="Symbol zastępczy zawartości 3"/>
          <p:cNvSpPr>
            <a:spLocks noGrp="1"/>
          </p:cNvSpPr>
          <p:nvPr>
            <p:ph sz="quarter" idx="1"/>
          </p:nvPr>
        </p:nvSpPr>
        <p:spPr/>
        <p:txBody>
          <a:bodyPr>
            <a:normAutofit fontScale="85000" lnSpcReduction="10000"/>
          </a:bodyPr>
          <a:lstStyle/>
          <a:p>
            <a:r>
              <a:rPr lang="pl-PL" dirty="0" smtClean="0"/>
              <a:t>Ostatnia bitwa wojny obronnej Polski. Samodzielna Grupa Operacyjna "Polesie" pod dowództwem gen. Franciszka Kleeberga walczyła przeciw XIV Korpusowi Zmotoryzowanemu pod dowództwem gen. Gustawa von </a:t>
            </a:r>
            <a:r>
              <a:rPr lang="pl-PL" dirty="0" err="1" smtClean="0"/>
              <a:t>Wietersheima</a:t>
            </a:r>
            <a:r>
              <a:rPr lang="pl-PL" dirty="0" smtClean="0"/>
              <a:t>. Zadaniem Polaków była osłona od północy sił koncentrujących się we wschodniej części Polski oraz osłona Polesia. Niestety armia "Polesie", została zorganizowana w połowie września z nadwyżek rezerwistów i ochotników, więc nie była w stanie utrzymać dłużej swojej pozycji. </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Warszawa 1939</a:t>
            </a:r>
            <a:endParaRPr lang="pl-PL" dirty="0"/>
          </a:p>
        </p:txBody>
      </p:sp>
      <p:sp>
        <p:nvSpPr>
          <p:cNvPr id="3" name="Symbol zastępczy tekstu 2"/>
          <p:cNvSpPr>
            <a:spLocks noGrp="1"/>
          </p:cNvSpPr>
          <p:nvPr>
            <p:ph type="body" idx="2"/>
          </p:nvPr>
        </p:nvSpPr>
        <p:spPr/>
        <p:txBody>
          <a:bodyPr/>
          <a:lstStyle/>
          <a:p>
            <a:endParaRPr lang="pl-PL"/>
          </a:p>
        </p:txBody>
      </p:sp>
      <p:pic>
        <p:nvPicPr>
          <p:cNvPr id="5" name="Symbol zastępczy zawartości 4" descr="Płonąca_oblężona_Warszawa.jpg"/>
          <p:cNvPicPr>
            <a:picLocks noGrp="1" noChangeAspect="1"/>
          </p:cNvPicPr>
          <p:nvPr>
            <p:ph sz="quarter" idx="1"/>
          </p:nvPr>
        </p:nvPicPr>
        <p:blipFill>
          <a:blip r:embed="rId2" cstate="print"/>
          <a:stretch>
            <a:fillRect/>
          </a:stretch>
        </p:blipFill>
        <p:spPr>
          <a:xfrm>
            <a:off x="2411760" y="1844824"/>
            <a:ext cx="5559245" cy="410457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1600" b="1" dirty="0" smtClean="0"/>
              <a:t>Kampania wrześniowa</a:t>
            </a:r>
            <a:r>
              <a:rPr lang="pl-PL" sz="1600" dirty="0" smtClean="0"/>
              <a:t> (inne stosowane nazwy: </a:t>
            </a:r>
            <a:r>
              <a:rPr lang="pl-PL" sz="1600" b="1" dirty="0" smtClean="0"/>
              <a:t>kampania polska 1939</a:t>
            </a:r>
            <a:r>
              <a:rPr lang="pl-PL" sz="1600" dirty="0" smtClean="0"/>
              <a:t>, </a:t>
            </a:r>
            <a:r>
              <a:rPr lang="pl-PL" sz="1600" b="1" dirty="0" smtClean="0"/>
              <a:t>wojna polska 1939</a:t>
            </a:r>
            <a:r>
              <a:rPr lang="pl-PL" sz="1600" dirty="0" smtClean="0"/>
              <a:t>, </a:t>
            </a:r>
            <a:r>
              <a:rPr lang="pl-PL" sz="1600" b="1" dirty="0" smtClean="0"/>
              <a:t>wojna obronna Polski </a:t>
            </a:r>
            <a:r>
              <a:rPr lang="pl-PL" sz="1600" b="1" dirty="0" smtClean="0"/>
              <a:t>1939</a:t>
            </a:r>
            <a:r>
              <a:rPr lang="pl-PL" sz="1600" dirty="0" smtClean="0"/>
              <a:t>) </a:t>
            </a:r>
            <a:r>
              <a:rPr lang="pl-PL" sz="1600" dirty="0" smtClean="0"/>
              <a:t>– obrona terytorium Polski </a:t>
            </a:r>
            <a:r>
              <a:rPr lang="pl-PL" sz="1600" dirty="0" smtClean="0"/>
              <a:t>przed agresją </a:t>
            </a:r>
            <a:r>
              <a:rPr lang="pl-PL" sz="1600" dirty="0" smtClean="0"/>
              <a:t>militarną (bez określonego w prawie międzynarodowym  </a:t>
            </a:r>
            <a:r>
              <a:rPr lang="pl-PL" sz="1600" i="1" dirty="0" smtClean="0"/>
              <a:t>wypowiedzenia wojny</a:t>
            </a:r>
            <a:r>
              <a:rPr lang="pl-PL" sz="1600" dirty="0" smtClean="0"/>
              <a:t>) wojsk III Rzeszy (Wehrmacht</a:t>
            </a:r>
            <a:r>
              <a:rPr lang="pl-PL" sz="1600" dirty="0" smtClean="0"/>
              <a:t>)</a:t>
            </a:r>
            <a:r>
              <a:rPr lang="pl-PL" sz="1600" dirty="0" smtClean="0"/>
              <a:t> i ZSRR (Armia </a:t>
            </a:r>
            <a:r>
              <a:rPr lang="pl-PL" sz="1600" dirty="0" smtClean="0"/>
              <a:t>Czerwona)</a:t>
            </a:r>
            <a:r>
              <a:rPr lang="pl-PL" sz="1600" dirty="0" smtClean="0"/>
              <a:t>.</a:t>
            </a:r>
            <a:r>
              <a:rPr lang="pl-PL" sz="1600" dirty="0" smtClean="0"/>
              <a:t> </a:t>
            </a:r>
            <a:r>
              <a:rPr lang="pl-PL" sz="1600" dirty="0" smtClean="0"/>
              <a:t>pierwszy etap II wojny światowej.</a:t>
            </a:r>
            <a:endParaRPr lang="pl-PL" sz="1600" dirty="0"/>
          </a:p>
        </p:txBody>
      </p:sp>
      <p:sp>
        <p:nvSpPr>
          <p:cNvPr id="3" name="Symbol zastępczy tekstu 2"/>
          <p:cNvSpPr>
            <a:spLocks noGrp="1"/>
          </p:cNvSpPr>
          <p:nvPr>
            <p:ph type="body" idx="2"/>
          </p:nvPr>
        </p:nvSpPr>
        <p:spPr>
          <a:xfrm>
            <a:off x="609600" y="1752600"/>
            <a:ext cx="2018184" cy="4343400"/>
          </a:xfrm>
        </p:spPr>
        <p:txBody>
          <a:bodyPr>
            <a:normAutofit fontScale="70000" lnSpcReduction="20000"/>
          </a:bodyPr>
          <a:lstStyle/>
          <a:p>
            <a:r>
              <a:rPr lang="pl-PL" b="1" dirty="0" smtClean="0"/>
              <a:t>Schleswig-Holstein</a:t>
            </a:r>
            <a:r>
              <a:rPr lang="pl-PL" dirty="0" smtClean="0"/>
              <a:t> – niemiecki pancernik </a:t>
            </a:r>
            <a:r>
              <a:rPr lang="pl-PL" dirty="0" smtClean="0"/>
              <a:t>,</a:t>
            </a:r>
            <a:r>
              <a:rPr lang="pl-PL" dirty="0" smtClean="0"/>
              <a:t> </a:t>
            </a:r>
            <a:r>
              <a:rPr lang="pl-PL" dirty="0" smtClean="0"/>
              <a:t>generacji</a:t>
            </a:r>
            <a:r>
              <a:rPr lang="pl-PL" dirty="0" smtClean="0"/>
              <a:t> </a:t>
            </a:r>
            <a:r>
              <a:rPr lang="pl-PL" dirty="0" err="1" smtClean="0"/>
              <a:t>przeddrednotów</a:t>
            </a:r>
            <a:r>
              <a:rPr lang="pl-PL" dirty="0" smtClean="0"/>
              <a:t>, z okresu obu wojen światowych. Brał udział w I wojnie światowej, po czym był jednym z okrętów, które zezwolono Niemcom zatrzymać po wojnie. W 1936 roku został przebudowany na okręt szkolny. Podczas II wojny światowej, od rana 1 września 1939 roku wziął udział w ostrzeliwaniu </a:t>
            </a:r>
            <a:r>
              <a:rPr lang="pl-PL" dirty="0" smtClean="0"/>
              <a:t>Westerplatte, </a:t>
            </a:r>
            <a:r>
              <a:rPr lang="pl-PL" dirty="0" smtClean="0"/>
              <a:t>stając się jednym z najbardziej znanych symboli ataku na Polskę. Zatopiony w 1944 roku przez lotnictwo brytyjskie, po wojnie był podniesiony i używany przez ZSRR jako okręt-cel.</a:t>
            </a:r>
            <a:endParaRPr lang="pl-PL" dirty="0"/>
          </a:p>
        </p:txBody>
      </p:sp>
      <p:pic>
        <p:nvPicPr>
          <p:cNvPr id="5" name="Symbol zastępczy zawartości 4" descr="Schleswig_Holstein_firing_Gdynia_13.09.1939.jpg"/>
          <p:cNvPicPr>
            <a:picLocks noGrp="1" noChangeAspect="1"/>
          </p:cNvPicPr>
          <p:nvPr>
            <p:ph sz="quarter" idx="1"/>
          </p:nvPr>
        </p:nvPicPr>
        <p:blipFill>
          <a:blip r:embed="rId2" cstate="print"/>
          <a:stretch>
            <a:fillRect/>
          </a:stretch>
        </p:blipFill>
        <p:spPr>
          <a:xfrm>
            <a:off x="3059832" y="1988840"/>
            <a:ext cx="5162624" cy="381429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2"/>
          </p:nvPr>
        </p:nvSpPr>
        <p:spPr/>
        <p:txBody>
          <a:bodyPr>
            <a:normAutofit fontScale="92500" lnSpcReduction="10000"/>
          </a:bodyPr>
          <a:lstStyle/>
          <a:p>
            <a:r>
              <a:rPr lang="pl-PL" b="1" dirty="0" smtClean="0"/>
              <a:t>4:40</a:t>
            </a:r>
            <a:r>
              <a:rPr lang="pl-PL" dirty="0" smtClean="0"/>
              <a:t> - Bez wcześniejszego wypowiedzenia wojny, wojska niemieckie zgodnie z planem </a:t>
            </a:r>
            <a:r>
              <a:rPr lang="pl-PL" dirty="0" err="1" smtClean="0"/>
              <a:t>Fall</a:t>
            </a:r>
            <a:r>
              <a:rPr lang="pl-PL" dirty="0" smtClean="0"/>
              <a:t> Weiss zaatakowały Polskę na całej długości polsko-niemieckiej granicy. </a:t>
            </a:r>
            <a:endParaRPr lang="pl-PL" dirty="0"/>
          </a:p>
        </p:txBody>
      </p:sp>
      <p:sp>
        <p:nvSpPr>
          <p:cNvPr id="5" name="Symbol zastępczy tekstu 4"/>
          <p:cNvSpPr>
            <a:spLocks noGrp="1"/>
          </p:cNvSpPr>
          <p:nvPr>
            <p:ph type="body" sz="quarter" idx="1"/>
          </p:nvPr>
        </p:nvSpPr>
        <p:spPr/>
        <p:txBody>
          <a:bodyPr/>
          <a:lstStyle/>
          <a:p>
            <a:r>
              <a:rPr lang="pl-PL" dirty="0" smtClean="0"/>
              <a:t>              1.09.1939 </a:t>
            </a:r>
            <a:r>
              <a:rPr lang="pl-PL" dirty="0" smtClean="0"/>
              <a:t>roku</a:t>
            </a:r>
            <a:r>
              <a:rPr lang="pl-PL" b="0" dirty="0" smtClean="0"/>
              <a:t> </a:t>
            </a:r>
            <a:endParaRPr lang="pl-PL" dirty="0"/>
          </a:p>
        </p:txBody>
      </p:sp>
      <p:sp>
        <p:nvSpPr>
          <p:cNvPr id="6" name="Symbol zastępczy tekstu 5"/>
          <p:cNvSpPr>
            <a:spLocks noGrp="1"/>
          </p:cNvSpPr>
          <p:nvPr>
            <p:ph type="body" sz="quarter" idx="3"/>
          </p:nvPr>
        </p:nvSpPr>
        <p:spPr/>
        <p:txBody>
          <a:bodyPr/>
          <a:lstStyle/>
          <a:p>
            <a:endParaRPr lang="pl-PL"/>
          </a:p>
        </p:txBody>
      </p:sp>
      <p:pic>
        <p:nvPicPr>
          <p:cNvPr id="9" name="Symbol zastępczy zawartości 8" descr="Granica-zrywanie_godła (1).jpg"/>
          <p:cNvPicPr>
            <a:picLocks noGrp="1" noChangeAspect="1"/>
          </p:cNvPicPr>
          <p:nvPr>
            <p:ph sz="quarter" idx="4"/>
          </p:nvPr>
        </p:nvPicPr>
        <p:blipFill>
          <a:blip r:embed="rId2" cstate="print"/>
          <a:stretch>
            <a:fillRect/>
          </a:stretch>
        </p:blipFill>
        <p:spPr>
          <a:xfrm>
            <a:off x="4800600" y="2913231"/>
            <a:ext cx="3886200" cy="26317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2"/>
          </p:nvPr>
        </p:nvSpPr>
        <p:spPr/>
        <p:txBody>
          <a:bodyPr>
            <a:normAutofit lnSpcReduction="10000"/>
          </a:bodyPr>
          <a:lstStyle/>
          <a:p>
            <a:r>
              <a:rPr lang="pl-PL" dirty="0" smtClean="0"/>
              <a:t> Atak na Pocztę Polską w Gdańsku. Poczta broniła się przez 14 godzin. Poddała się dopiero, gdy Niemcy podpalili budynek. Jej obrońcy zostali potem rozstrzelani. </a:t>
            </a:r>
            <a:endParaRPr lang="pl-PL" dirty="0"/>
          </a:p>
        </p:txBody>
      </p:sp>
      <p:pic>
        <p:nvPicPr>
          <p:cNvPr id="7" name="Symbol zastępczy zawartości 6" descr="pap_20000831_00D_550.jpeg"/>
          <p:cNvPicPr>
            <a:picLocks noGrp="1" noChangeAspect="1"/>
          </p:cNvPicPr>
          <p:nvPr>
            <p:ph sz="quarter" idx="4"/>
          </p:nvPr>
        </p:nvPicPr>
        <p:blipFill>
          <a:blip r:embed="rId2" cstate="print"/>
          <a:stretch>
            <a:fillRect/>
          </a:stretch>
        </p:blipFill>
        <p:spPr>
          <a:xfrm>
            <a:off x="4644008" y="2852936"/>
            <a:ext cx="4189064" cy="2566754"/>
          </a:xfrm>
        </p:spPr>
      </p:pic>
      <p:sp>
        <p:nvSpPr>
          <p:cNvPr id="5" name="Symbol zastępczy tekstu 4"/>
          <p:cNvSpPr>
            <a:spLocks noGrp="1"/>
          </p:cNvSpPr>
          <p:nvPr>
            <p:ph type="body" sz="quarter" idx="1"/>
          </p:nvPr>
        </p:nvSpPr>
        <p:spPr/>
        <p:txBody>
          <a:bodyPr/>
          <a:lstStyle/>
          <a:p>
            <a:endParaRPr lang="pl-PL"/>
          </a:p>
        </p:txBody>
      </p:sp>
      <p:sp>
        <p:nvSpPr>
          <p:cNvPr id="6" name="Symbol zastępczy tekstu 5"/>
          <p:cNvSpPr>
            <a:spLocks noGrp="1"/>
          </p:cNvSpPr>
          <p:nvPr>
            <p:ph type="body" sz="quarter" idx="3"/>
          </p:nvPr>
        </p:nvSpPr>
        <p:spPr/>
        <p:txBody>
          <a:bodyPr/>
          <a:lstStyle/>
          <a:p>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p:cNvSpPr>
            <a:spLocks noGrp="1"/>
          </p:cNvSpPr>
          <p:nvPr>
            <p:ph type="body" idx="1"/>
          </p:nvPr>
        </p:nvSpPr>
        <p:spPr>
          <a:xfrm>
            <a:off x="899592" y="2708920"/>
            <a:ext cx="7560840" cy="2558008"/>
          </a:xfrm>
        </p:spPr>
        <p:txBody>
          <a:bodyPr>
            <a:normAutofit fontScale="62500" lnSpcReduction="20000"/>
          </a:bodyPr>
          <a:lstStyle/>
          <a:p>
            <a:r>
              <a:rPr lang="pl-PL" dirty="0" smtClean="0"/>
              <a:t> Wojskami polskim dowodził gen. Józef </a:t>
            </a:r>
            <a:r>
              <a:rPr lang="pl-PL" dirty="0" err="1" smtClean="0"/>
              <a:t>Unrug</a:t>
            </a:r>
            <a:r>
              <a:rPr lang="pl-PL" dirty="0" smtClean="0"/>
              <a:t>. Głównymi zadaniami było utrudnienie komunikacji III Rzeszy z Prusami Wschodnimi, obrona portów Gdynia i Hel, oraz utrudnienie posuwania linii frontu na dalekich przedpolach. Po stronie polskiej walczyło ok. 17 tys. żołnierzy przeciwko 29 tys. niemieckich żołnierzy. Żołnierze walczący na Półwyspie Helskim od 20 września bronili się sami. Poza nielicznymi miejscami obrony na obszarze kraju, wojska zostały rozbite przez najeźdźcę. Rozgromiono również Armię Pomorze, całkowicie rozproszoną w Borach Tucholskich. Na Bałtyku nie było już żadnych polskich okrętów wojennych. 2 października wkroczyły wojska niemieckie. Tym samym zakończyła </a:t>
            </a:r>
            <a:r>
              <a:rPr lang="pl-PL" dirty="0" smtClean="0"/>
              <a:t>się kampania </a:t>
            </a:r>
            <a:r>
              <a:rPr lang="pl-PL" dirty="0" smtClean="0"/>
              <a:t>wrześniowa nad Bałtykiem. </a:t>
            </a:r>
            <a:endParaRPr lang="pl-PL" dirty="0"/>
          </a:p>
        </p:txBody>
      </p:sp>
      <p:sp>
        <p:nvSpPr>
          <p:cNvPr id="7" name="Tytuł 6"/>
          <p:cNvSpPr>
            <a:spLocks noGrp="1"/>
          </p:cNvSpPr>
          <p:nvPr>
            <p:ph type="title"/>
          </p:nvPr>
        </p:nvSpPr>
        <p:spPr/>
        <p:txBody>
          <a:bodyPr/>
          <a:lstStyle/>
          <a:p>
            <a:r>
              <a:rPr lang="pl-PL" dirty="0" smtClean="0"/>
              <a:t>Obrona Helu</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smtClean="0"/>
              <a:t>Obrona Helu</a:t>
            </a:r>
            <a:br>
              <a:rPr lang="pl-PL" dirty="0" smtClean="0"/>
            </a:br>
            <a:endParaRPr lang="pl-PL" dirty="0"/>
          </a:p>
        </p:txBody>
      </p:sp>
      <p:sp>
        <p:nvSpPr>
          <p:cNvPr id="6" name="Symbol zastępczy tekstu 5"/>
          <p:cNvSpPr>
            <a:spLocks noGrp="1"/>
          </p:cNvSpPr>
          <p:nvPr>
            <p:ph type="body" idx="2"/>
          </p:nvPr>
        </p:nvSpPr>
        <p:spPr/>
        <p:txBody>
          <a:bodyPr/>
          <a:lstStyle/>
          <a:p>
            <a:endParaRPr lang="pl-PL"/>
          </a:p>
        </p:txBody>
      </p:sp>
      <p:pic>
        <p:nvPicPr>
          <p:cNvPr id="7" name="Symbol zastępczy zawartości 6" descr="4aa673b747554_p.jpg"/>
          <p:cNvPicPr>
            <a:picLocks noGrp="1" noChangeAspect="1"/>
          </p:cNvPicPr>
          <p:nvPr>
            <p:ph sz="quarter" idx="1"/>
          </p:nvPr>
        </p:nvPicPr>
        <p:blipFill>
          <a:blip r:embed="rId2" cstate="print"/>
          <a:stretch>
            <a:fillRect/>
          </a:stretch>
        </p:blipFill>
        <p:spPr>
          <a:xfrm>
            <a:off x="467544" y="1556792"/>
            <a:ext cx="7714054" cy="455496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Bitwa pod Mokrą</a:t>
            </a:r>
            <a:endParaRPr lang="pl-PL" dirty="0"/>
          </a:p>
        </p:txBody>
      </p:sp>
      <p:sp>
        <p:nvSpPr>
          <p:cNvPr id="3" name="Symbol zastępczy tekstu 2"/>
          <p:cNvSpPr>
            <a:spLocks noGrp="1"/>
          </p:cNvSpPr>
          <p:nvPr>
            <p:ph type="body" idx="2"/>
          </p:nvPr>
        </p:nvSpPr>
        <p:spPr/>
        <p:txBody>
          <a:bodyPr/>
          <a:lstStyle/>
          <a:p>
            <a:endParaRPr lang="pl-PL"/>
          </a:p>
        </p:txBody>
      </p:sp>
      <p:sp>
        <p:nvSpPr>
          <p:cNvPr id="4" name="Symbol zastępczy zawartości 3"/>
          <p:cNvSpPr>
            <a:spLocks noGrp="1"/>
          </p:cNvSpPr>
          <p:nvPr>
            <p:ph sz="quarter" idx="1"/>
          </p:nvPr>
        </p:nvSpPr>
        <p:spPr/>
        <p:txBody>
          <a:bodyPr>
            <a:normAutofit fontScale="92500"/>
          </a:bodyPr>
          <a:lstStyle/>
          <a:p>
            <a:pPr>
              <a:buNone/>
            </a:pPr>
            <a:r>
              <a:rPr lang="pl-PL" dirty="0" smtClean="0"/>
              <a:t>Celem Polaków było podjęcie walki zaraz po przekroczeniu przez Niemców granicy, aby przekonać sojuszników Polski, że jakakolwiek agresja hitlerowska zakończy się wojną. Bardzo istotne było również powstrzymanie ataku niemieckiego w przedpolu, w celu umożliwienia dokończenia mobilizacji Wojska Polskiego. Bitwa została przegrana przez Polaków ze względu na dużą dysproporcję sił. </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Bitwa w Borach Tucholskich</a:t>
            </a:r>
            <a:endParaRPr lang="pl-PL" dirty="0"/>
          </a:p>
        </p:txBody>
      </p:sp>
      <p:sp>
        <p:nvSpPr>
          <p:cNvPr id="3" name="Symbol zastępczy tekstu 2"/>
          <p:cNvSpPr>
            <a:spLocks noGrp="1"/>
          </p:cNvSpPr>
          <p:nvPr>
            <p:ph type="body" idx="2"/>
          </p:nvPr>
        </p:nvSpPr>
        <p:spPr/>
        <p:txBody>
          <a:bodyPr/>
          <a:lstStyle/>
          <a:p>
            <a:r>
              <a:rPr lang="pl-PL" b="1" dirty="0" smtClean="0"/>
              <a:t>1-5.09.1939 roku</a:t>
            </a:r>
            <a:endParaRPr lang="pl-PL" dirty="0"/>
          </a:p>
        </p:txBody>
      </p:sp>
      <p:sp>
        <p:nvSpPr>
          <p:cNvPr id="4" name="Symbol zastępczy zawartości 3"/>
          <p:cNvSpPr>
            <a:spLocks noGrp="1"/>
          </p:cNvSpPr>
          <p:nvPr>
            <p:ph sz="quarter" idx="1"/>
          </p:nvPr>
        </p:nvSpPr>
        <p:spPr/>
        <p:txBody>
          <a:bodyPr/>
          <a:lstStyle/>
          <a:p>
            <a:r>
              <a:rPr lang="pl-PL" dirty="0" smtClean="0"/>
              <a:t> Po stronie polskiej walczyła IX dywizja piechoty (dowódca płk J. </a:t>
            </a:r>
            <a:r>
              <a:rPr lang="pl-PL" dirty="0" err="1" smtClean="0"/>
              <a:t>Werobej</a:t>
            </a:r>
            <a:r>
              <a:rPr lang="pl-PL" dirty="0" smtClean="0"/>
              <a:t>) XXVII dywizja piechoty (dowódca gen. J. </a:t>
            </a:r>
            <a:r>
              <a:rPr lang="pl-PL" dirty="0" err="1" smtClean="0"/>
              <a:t>Drapella</a:t>
            </a:r>
            <a:r>
              <a:rPr lang="pl-PL" dirty="0" smtClean="0"/>
              <a:t>), Grupa Operacyjna „Czersk” (dowódca gen. S. Skotnicki), a po stronie niemieckiej XIX Korpus Pancerny. O niepowodzeniu obrony zaważył brak współpracy między polskimi jednostkami. </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Obrona </a:t>
            </a:r>
            <a:r>
              <a:rPr lang="pl-PL" b="1" dirty="0" smtClean="0"/>
              <a:t>Warszawy</a:t>
            </a:r>
            <a:endParaRPr lang="pl-PL" dirty="0"/>
          </a:p>
        </p:txBody>
      </p:sp>
      <p:sp>
        <p:nvSpPr>
          <p:cNvPr id="3" name="Symbol zastępczy tekstu 2"/>
          <p:cNvSpPr>
            <a:spLocks noGrp="1"/>
          </p:cNvSpPr>
          <p:nvPr>
            <p:ph type="body" idx="2"/>
          </p:nvPr>
        </p:nvSpPr>
        <p:spPr/>
        <p:txBody>
          <a:bodyPr/>
          <a:lstStyle/>
          <a:p>
            <a:r>
              <a:rPr lang="pl-PL" b="1" dirty="0" smtClean="0"/>
              <a:t>8-28.09.1939 roku</a:t>
            </a:r>
            <a:r>
              <a:rPr lang="pl-PL" dirty="0" smtClean="0"/>
              <a:t> </a:t>
            </a:r>
            <a:br>
              <a:rPr lang="pl-PL" dirty="0" smtClean="0"/>
            </a:br>
            <a:r>
              <a:rPr lang="pl-PL" dirty="0" smtClean="0"/>
              <a:t/>
            </a:r>
            <a:br>
              <a:rPr lang="pl-PL" dirty="0" smtClean="0"/>
            </a:br>
            <a:endParaRPr lang="pl-PL" dirty="0"/>
          </a:p>
        </p:txBody>
      </p:sp>
      <p:sp>
        <p:nvSpPr>
          <p:cNvPr id="4" name="Symbol zastępczy zawartości 3"/>
          <p:cNvSpPr>
            <a:spLocks noGrp="1"/>
          </p:cNvSpPr>
          <p:nvPr>
            <p:ph sz="quarter" idx="1"/>
          </p:nvPr>
        </p:nvSpPr>
        <p:spPr/>
        <p:txBody>
          <a:bodyPr>
            <a:normAutofit lnSpcReduction="10000"/>
          </a:bodyPr>
          <a:lstStyle/>
          <a:p>
            <a:r>
              <a:rPr lang="pl-PL" dirty="0" smtClean="0"/>
              <a:t>Armią „Warszawa” dowodził Walerian Czuma, niemiecką IV Dywizją Pancerną Hans Georg Reinhardt. Starty ludności wyniosły ponad 10 tys. zabitych i ok. 50 tys. rannych, wojska 2 tys. zabitych i 16 tys. rannych. Zniszczeniu uległo 10% budynków. Brak wody, żywności i amunicji zmusiły dowództwo obrony Warszawy do zaprzestania dalszego oporu. </a:t>
            </a:r>
            <a:endParaRPr lang="pl-P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Średni">
  <a:themeElements>
    <a:clrScheme name="Średni">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Średni">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Średni">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204</TotalTime>
  <Words>274</Words>
  <Application>Microsoft Office PowerPoint</Application>
  <PresentationFormat>Pokaz na ekranie (4:3)</PresentationFormat>
  <Paragraphs>30</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Średni</vt:lpstr>
      <vt:lpstr>Kampania wrześniowa                 1939</vt:lpstr>
      <vt:lpstr>Kampania wrześniowa (inne stosowane nazwy: kampania polska 1939, wojna polska 1939, wojna obronna Polski 1939) – obrona terytorium Polski przed agresją militarną (bez określonego w prawie międzynarodowym  wypowiedzenia wojny) wojsk III Rzeszy (Wehrmacht) i ZSRR (Armia Czerwona). pierwszy etap II wojny światowej.</vt:lpstr>
      <vt:lpstr>Slajd 3</vt:lpstr>
      <vt:lpstr>Slajd 4</vt:lpstr>
      <vt:lpstr>Obrona Helu</vt:lpstr>
      <vt:lpstr>Obrona Helu </vt:lpstr>
      <vt:lpstr>Bitwa pod Mokrą</vt:lpstr>
      <vt:lpstr>Bitwa w Borach Tucholskich</vt:lpstr>
      <vt:lpstr>Obrona Warszawy</vt:lpstr>
      <vt:lpstr>Obrona twierdzy Modlin</vt:lpstr>
      <vt:lpstr>Inwazja Armii Czerwonej</vt:lpstr>
      <vt:lpstr>             </vt:lpstr>
      <vt:lpstr>Bitwa pod Kockiem</vt:lpstr>
      <vt:lpstr>Warszawa 1939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Kampania wrześniowa                 1939</dc:title>
  <dc:creator>Filip</dc:creator>
  <cp:lastModifiedBy>Filip</cp:lastModifiedBy>
  <cp:revision>7</cp:revision>
  <dcterms:created xsi:type="dcterms:W3CDTF">2014-09-04T16:24:49Z</dcterms:created>
  <dcterms:modified xsi:type="dcterms:W3CDTF">2014-09-04T19:49:46Z</dcterms:modified>
</cp:coreProperties>
</file>